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70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howGuides="1">
      <p:cViewPr varScale="1">
        <p:scale>
          <a:sx n="106" d="100"/>
          <a:sy n="106" d="100"/>
        </p:scale>
        <p:origin x="12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7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Gruppe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Gruppe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Gruppe 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073376"/>
        <c:axId val="387073768"/>
      </c:barChart>
      <c:catAx>
        <c:axId val="3870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7073768"/>
        <c:crosses val="autoZero"/>
        <c:auto val="1"/>
        <c:lblAlgn val="ctr"/>
        <c:lblOffset val="100"/>
        <c:noMultiLvlLbl val="0"/>
      </c:catAx>
      <c:valAx>
        <c:axId val="387073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707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653983582987053E-3"/>
          <c:y val="0.93297248544760847"/>
          <c:w val="0.26531151198807779"/>
          <c:h val="5.7984560520741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CC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CCFFC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Gruppe A</c:v>
                </c:pt>
                <c:pt idx="1">
                  <c:v>Gruppe B</c:v>
                </c:pt>
                <c:pt idx="2">
                  <c:v>Gruppe C</c:v>
                </c:pt>
                <c:pt idx="3">
                  <c:v>Gruppe D</c:v>
                </c:pt>
                <c:pt idx="4">
                  <c:v>Gruppe E</c:v>
                </c:pt>
                <c:pt idx="5">
                  <c:v>Gruppe F</c:v>
                </c:pt>
                <c:pt idx="6">
                  <c:v>Gruppe G</c:v>
                </c:pt>
                <c:pt idx="7">
                  <c:v>Gruppe H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Gruppe 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Gruppe B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Gruppe 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791984"/>
        <c:axId val="388349904"/>
      </c:lineChart>
      <c:catAx>
        <c:axId val="38979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8349904"/>
        <c:crosses val="autoZero"/>
        <c:auto val="1"/>
        <c:lblAlgn val="ctr"/>
        <c:lblOffset val="100"/>
        <c:noMultiLvlLbl val="0"/>
      </c:catAx>
      <c:valAx>
        <c:axId val="38834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8979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982366894859796E-2"/>
          <c:y val="0.94201543947925881"/>
          <c:w val="0.64762976792849347"/>
          <c:h val="5.7984560520741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60000" y="8712968"/>
            <a:ext cx="6120000" cy="1075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r>
              <a:rPr lang="de-CH" sz="850" dirty="0" smtClean="0"/>
              <a:t>Seite </a:t>
            </a:r>
            <a:fld id="{B3A38DE2-36FB-4F46-AED0-BAE4F11F029D}" type="slidenum">
              <a:rPr lang="de-CH" sz="850" smtClean="0"/>
              <a:pPr algn="l"/>
              <a:t>‹Nr.›</a:t>
            </a:fld>
            <a:endParaRPr lang="de-CH" sz="85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399032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23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48000" y="1619672"/>
            <a:ext cx="5688000" cy="319950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0" tIns="0" rIns="0" bIns="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48000" y="5111671"/>
            <a:ext cx="5688000" cy="320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48001" y="8712000"/>
            <a:ext cx="5688000" cy="108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Seite </a:t>
            </a:r>
            <a:fld id="{900D4316-119E-4141-B86D-A441A90E2E1F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360000"/>
            <a:ext cx="1399032" cy="2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2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9413" y="876300"/>
            <a:ext cx="6046787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STADT ZÜRICH / STADTSPITAL WAID / </a:t>
            </a:r>
            <a:fld id="{FDAB6ACA-650A-4A79-99E2-D8BDA0B6BA3A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065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Inhalt (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0"/>
              </a:spcAft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285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1/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1908000"/>
            <a:ext cx="114696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60363" y="5832000"/>
            <a:ext cx="11469600" cy="252000"/>
          </a:xfrm>
        </p:spPr>
        <p:txBody>
          <a:bodyPr/>
          <a:lstStyle>
            <a:lvl1pPr marL="0" indent="0">
              <a:buFontTx/>
              <a:buNone/>
              <a:tabLst/>
              <a:defRPr sz="1600"/>
            </a:lvl1pPr>
            <a:lvl2pPr marL="0" indent="0">
              <a:buFontTx/>
              <a:buNone/>
              <a:tabLst/>
              <a:defRPr sz="1600"/>
            </a:lvl2pPr>
            <a:lvl3pPr marL="0" indent="0">
              <a:buFontTx/>
              <a:buNone/>
              <a:tabLst/>
              <a:defRPr sz="1600"/>
            </a:lvl3pPr>
            <a:lvl4pPr marL="0" indent="0">
              <a:buFontTx/>
              <a:buNone/>
              <a:tabLst/>
              <a:defRPr sz="1600"/>
            </a:lvl4pPr>
            <a:lvl5pPr marL="0" indent="0">
              <a:buFontTx/>
              <a:buNone/>
              <a:tabLst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467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1908000"/>
            <a:ext cx="2595600" cy="235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67200" y="4464000"/>
            <a:ext cx="2595600" cy="252000"/>
          </a:xfrm>
        </p:spPr>
        <p:txBody>
          <a:bodyPr/>
          <a:lstStyle>
            <a:lvl1pPr marL="0" indent="0">
              <a:buFontTx/>
              <a:buNone/>
              <a:tabLst/>
              <a:defRPr sz="2000" b="1">
                <a:solidFill>
                  <a:srgbClr val="0066CC"/>
                </a:solidFill>
              </a:defRPr>
            </a:lvl1pPr>
            <a:lvl2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2pPr>
            <a:lvl3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3pPr>
            <a:lvl4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4pPr>
            <a:lvl5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4"/>
          </p:nvPr>
        </p:nvSpPr>
        <p:spPr>
          <a:xfrm>
            <a:off x="3315600" y="1908000"/>
            <a:ext cx="2595600" cy="235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271200" y="1908000"/>
            <a:ext cx="2595600" cy="235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6"/>
          </p:nvPr>
        </p:nvSpPr>
        <p:spPr>
          <a:xfrm>
            <a:off x="9226800" y="1908000"/>
            <a:ext cx="2595600" cy="235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315600" y="4464000"/>
            <a:ext cx="2595600" cy="252000"/>
          </a:xfrm>
        </p:spPr>
        <p:txBody>
          <a:bodyPr/>
          <a:lstStyle>
            <a:lvl1pPr marL="0" indent="0">
              <a:buFontTx/>
              <a:buNone/>
              <a:tabLst/>
              <a:defRPr sz="2000" b="1">
                <a:solidFill>
                  <a:srgbClr val="0066CC"/>
                </a:solidFill>
              </a:defRPr>
            </a:lvl1pPr>
            <a:lvl2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2pPr>
            <a:lvl3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3pPr>
            <a:lvl4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4pPr>
            <a:lvl5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271200" y="4464000"/>
            <a:ext cx="2595600" cy="252000"/>
          </a:xfrm>
        </p:spPr>
        <p:txBody>
          <a:bodyPr/>
          <a:lstStyle>
            <a:lvl1pPr marL="0" indent="0">
              <a:buFontTx/>
              <a:buNone/>
              <a:tabLst/>
              <a:defRPr sz="2000" b="1">
                <a:solidFill>
                  <a:srgbClr val="0066CC"/>
                </a:solidFill>
              </a:defRPr>
            </a:lvl1pPr>
            <a:lvl2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2pPr>
            <a:lvl3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3pPr>
            <a:lvl4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4pPr>
            <a:lvl5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9226800" y="4464000"/>
            <a:ext cx="2595600" cy="252000"/>
          </a:xfrm>
        </p:spPr>
        <p:txBody>
          <a:bodyPr/>
          <a:lstStyle>
            <a:lvl1pPr marL="0" indent="0">
              <a:buFontTx/>
              <a:buNone/>
              <a:tabLst/>
              <a:defRPr sz="2000" b="1">
                <a:solidFill>
                  <a:srgbClr val="0066CC"/>
                </a:solidFill>
              </a:defRPr>
            </a:lvl1pPr>
            <a:lvl2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2pPr>
            <a:lvl3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3pPr>
            <a:lvl4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4pPr>
            <a:lvl5pPr marL="0" indent="0">
              <a:buFontTx/>
              <a:buNone/>
              <a:tabLst/>
              <a:defRPr sz="2000">
                <a:solidFill>
                  <a:srgbClr val="0066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962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portra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1908000"/>
            <a:ext cx="2595600" cy="2350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"/>
          </p:nvPr>
        </p:nvSpPr>
        <p:spPr>
          <a:xfrm>
            <a:off x="3322800" y="1872000"/>
            <a:ext cx="85068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277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89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24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>
                <a:tab pos="1808163" algn="l"/>
              </a:tabLst>
            </a:pPr>
            <a:endParaRPr kumimoji="0" lang="de-CH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"/>
            <a:ext cx="11469600" cy="613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872000"/>
            <a:ext cx="11469600" cy="1620000"/>
          </a:xfrm>
          <a:solidFill>
            <a:schemeClr val="bg1"/>
          </a:solidFill>
        </p:spPr>
        <p:txBody>
          <a:bodyPr tIns="144000" bIns="144000"/>
          <a:lstStyle>
            <a:lvl1pPr>
              <a:defRPr sz="4000" u="none"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077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bild mit Tex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324001"/>
            <a:ext cx="3600000" cy="31050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66CC"/>
                </a:solidFill>
              </a:defRPr>
            </a:lvl1pPr>
            <a:lvl2pPr marL="0" indent="0">
              <a:buFontTx/>
              <a:buNone/>
              <a:defRPr sz="2000" b="1">
                <a:solidFill>
                  <a:srgbClr val="0066CC"/>
                </a:solidFill>
              </a:defRPr>
            </a:lvl2pPr>
            <a:lvl3pPr marL="0" indent="0">
              <a:buFontTx/>
              <a:buNone/>
              <a:defRPr sz="2000" b="1">
                <a:solidFill>
                  <a:srgbClr val="0066CC"/>
                </a:solidFill>
              </a:defRPr>
            </a:lvl3pPr>
            <a:lvl4pPr marL="0" indent="0">
              <a:buFontTx/>
              <a:buNone/>
              <a:defRPr sz="2000" b="1">
                <a:solidFill>
                  <a:srgbClr val="0066CC"/>
                </a:solidFill>
              </a:defRPr>
            </a:lvl4pPr>
            <a:lvl5pPr marL="0" indent="0">
              <a:buFontTx/>
              <a:buNone/>
              <a:defRPr sz="2000" b="1">
                <a:solidFill>
                  <a:srgbClr val="0066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747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bild mit Tex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324001"/>
            <a:ext cx="3600000" cy="3105000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000" b="1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000" b="1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000" b="1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740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194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11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spcAft>
                <a:spcPts val="0"/>
              </a:spcAft>
              <a:buFont typeface="+mj-lt"/>
              <a:buAutoNum type="arabicPeriod"/>
              <a:defRPr b="1">
                <a:solidFill>
                  <a:srgbClr val="0066CC"/>
                </a:solidFill>
              </a:defRPr>
            </a:lvl1pPr>
            <a:lvl2pPr marL="361950" indent="-361950">
              <a:buFont typeface="+mj-lt"/>
              <a:buAutoNum type="arabicPeriod"/>
              <a:defRPr b="1">
                <a:solidFill>
                  <a:srgbClr val="0066CC"/>
                </a:solidFill>
              </a:defRPr>
            </a:lvl2pPr>
            <a:lvl3pPr marL="361950" indent="-361950">
              <a:buFont typeface="+mj-lt"/>
              <a:buAutoNum type="arabicPeriod"/>
              <a:defRPr b="1">
                <a:solidFill>
                  <a:srgbClr val="0066CC"/>
                </a:solidFill>
              </a:defRPr>
            </a:lvl3pPr>
            <a:lvl4pPr marL="361950" indent="-361950">
              <a:buFont typeface="+mj-lt"/>
              <a:buAutoNum type="arabicPeriod"/>
              <a:defRPr b="1">
                <a:solidFill>
                  <a:srgbClr val="0066CC"/>
                </a:solidFill>
              </a:defRPr>
            </a:lvl4pPr>
            <a:lvl5pPr marL="361950" indent="-361950">
              <a:buFont typeface="+mj-lt"/>
              <a:buAutoNum type="arabicPeriod"/>
              <a:defRPr b="1">
                <a:solidFill>
                  <a:srgbClr val="0066CC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432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Inhalte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999" y="1872000"/>
            <a:ext cx="55440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4000" y="1872000"/>
            <a:ext cx="55440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005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00" y="5733256"/>
            <a:ext cx="4572000" cy="32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801" y="908720"/>
            <a:ext cx="4968552" cy="280831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5100" b="1" u="sng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59864" y="2646164"/>
            <a:ext cx="3600400" cy="207898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138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1/2) und 1 Inhalt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60000" y="1908000"/>
            <a:ext cx="55440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64000" y="1872000"/>
            <a:ext cx="55440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60362" y="5832000"/>
            <a:ext cx="5544000" cy="2520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265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(1/2) und 1 Bild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264000" y="1908000"/>
            <a:ext cx="55440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72000"/>
            <a:ext cx="55440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64274" y="5832000"/>
            <a:ext cx="5543725" cy="2520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908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(2/3) und 1 Bild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8244000" y="1908000"/>
            <a:ext cx="35664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999" y="1872000"/>
            <a:ext cx="7513817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8244000" y="5832000"/>
            <a:ext cx="3567600" cy="2520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5205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1/3) und 1 Inhalt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60000" y="1908000"/>
            <a:ext cx="35664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295800" y="1872000"/>
            <a:ext cx="7513817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60000" y="5832000"/>
            <a:ext cx="3567600" cy="2520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0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(2/3) und 1 Inhal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60000" y="1908000"/>
            <a:ext cx="75132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44000" y="1872000"/>
            <a:ext cx="35664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60363" y="5832000"/>
            <a:ext cx="7513200" cy="252000"/>
          </a:xfrm>
        </p:spPr>
        <p:txBody>
          <a:bodyPr/>
          <a:lstStyle>
            <a:lvl1pPr marL="0" indent="0">
              <a:buFontTx/>
              <a:buNone/>
              <a:tabLst/>
              <a:defRPr sz="1600"/>
            </a:lvl1pPr>
            <a:lvl2pPr marL="0" indent="0">
              <a:buFontTx/>
              <a:buNone/>
              <a:tabLst/>
              <a:defRPr sz="1600"/>
            </a:lvl2pPr>
            <a:lvl3pPr marL="0" indent="0">
              <a:buFontTx/>
              <a:buNone/>
              <a:tabLst/>
              <a:defRPr sz="1600"/>
            </a:lvl3pPr>
            <a:lvl4pPr marL="0" indent="0">
              <a:buFontTx/>
              <a:buNone/>
              <a:tabLst/>
              <a:defRPr sz="1600"/>
            </a:lvl4pPr>
            <a:lvl5pPr marL="0" indent="0">
              <a:buFontTx/>
              <a:buNone/>
              <a:tabLst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900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(1/3) und 1 Bild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4295800" y="1908000"/>
            <a:ext cx="75132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72000"/>
            <a:ext cx="3566400" cy="42132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296163" y="5832000"/>
            <a:ext cx="7513200" cy="252000"/>
          </a:xfrm>
        </p:spPr>
        <p:txBody>
          <a:bodyPr/>
          <a:lstStyle>
            <a:lvl1pPr marL="0" indent="0">
              <a:buFontTx/>
              <a:buNone/>
              <a:tabLst/>
              <a:defRPr sz="1600"/>
            </a:lvl1pPr>
            <a:lvl2pPr marL="0" indent="0">
              <a:buFontTx/>
              <a:buNone/>
              <a:tabLst/>
              <a:defRPr sz="1600"/>
            </a:lvl2pPr>
            <a:lvl3pPr marL="0" indent="0">
              <a:buFontTx/>
              <a:buNone/>
              <a:tabLst/>
              <a:defRPr sz="1600"/>
            </a:lvl3pPr>
            <a:lvl4pPr marL="0" indent="0">
              <a:buFontTx/>
              <a:buNone/>
              <a:tabLst/>
              <a:defRPr sz="1600"/>
            </a:lvl4pPr>
            <a:lvl5pPr marL="0" indent="0">
              <a:buFontTx/>
              <a:buNone/>
              <a:tabLst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707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(1/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1908000"/>
            <a:ext cx="55440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5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264000" y="1908000"/>
            <a:ext cx="5544000" cy="3744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Folientitel</a:t>
            </a:r>
            <a:br>
              <a:rPr lang="de-DE" dirty="0" smtClean="0"/>
            </a:br>
            <a:r>
              <a:rPr lang="de-DE" dirty="0" smtClean="0"/>
              <a:t>1 oder 2 Zeilen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60363" y="5832000"/>
            <a:ext cx="5544000" cy="252000"/>
          </a:xfrm>
        </p:spPr>
        <p:txBody>
          <a:bodyPr/>
          <a:lstStyle>
            <a:lvl1pPr marL="0" indent="0">
              <a:buFontTx/>
              <a:buNone/>
              <a:tabLst/>
              <a:defRPr sz="1600"/>
            </a:lvl1pPr>
            <a:lvl2pPr marL="0" indent="0">
              <a:buFontTx/>
              <a:buNone/>
              <a:tabLst/>
              <a:defRPr sz="1600"/>
            </a:lvl2pPr>
            <a:lvl3pPr marL="0" indent="0">
              <a:buFontTx/>
              <a:buNone/>
              <a:tabLst/>
              <a:defRPr sz="1600"/>
            </a:lvl3pPr>
            <a:lvl4pPr marL="0" indent="0">
              <a:buFontTx/>
              <a:buNone/>
              <a:tabLst/>
              <a:defRPr sz="1600"/>
            </a:lvl4pPr>
            <a:lvl5pPr marL="0" indent="0">
              <a:buFontTx/>
              <a:buNone/>
              <a:tabLst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264000" y="5832656"/>
            <a:ext cx="5544000" cy="252000"/>
          </a:xfrm>
        </p:spPr>
        <p:txBody>
          <a:bodyPr/>
          <a:lstStyle>
            <a:lvl1pPr marL="0" indent="0">
              <a:buFontTx/>
              <a:buNone/>
              <a:tabLst/>
              <a:defRPr sz="1600"/>
            </a:lvl1pPr>
            <a:lvl2pPr marL="0" indent="0">
              <a:buFontTx/>
              <a:buNone/>
              <a:tabLst/>
              <a:defRPr sz="1600"/>
            </a:lvl2pPr>
            <a:lvl3pPr marL="0" indent="0">
              <a:buFontTx/>
              <a:buNone/>
              <a:tabLst/>
              <a:defRPr sz="1600"/>
            </a:lvl3pPr>
            <a:lvl4pPr marL="0" indent="0">
              <a:buFontTx/>
              <a:buNone/>
              <a:tabLst/>
              <a:defRPr sz="1600"/>
            </a:lvl4pPr>
            <a:lvl5pPr marL="0" indent="0">
              <a:buFontTx/>
              <a:buNone/>
              <a:tabLst/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9295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24000"/>
            <a:ext cx="11469600" cy="10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Folientitel</a:t>
            </a:r>
            <a:br>
              <a:rPr lang="de-CH" dirty="0" smtClean="0"/>
            </a:br>
            <a:r>
              <a:rPr lang="de-CH" dirty="0" smtClean="0"/>
              <a:t>1 oder 2 Zeilen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08000" y="4495800"/>
            <a:ext cx="1117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 sz="2200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9999" y="1872000"/>
            <a:ext cx="114696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360000" y="6483480"/>
            <a:ext cx="5111952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spcAft>
                <a:spcPct val="0"/>
              </a:spcAft>
            </a:pPr>
            <a:r>
              <a:rPr lang="de-CH" sz="900" dirty="0" smtClean="0">
                <a:solidFill>
                  <a:srgbClr val="0066CC"/>
                </a:solidFill>
              </a:rPr>
              <a:t>STADT ZÜRICH / STADTSPITAL</a:t>
            </a:r>
            <a:r>
              <a:rPr lang="de-CH" sz="900" baseline="0" dirty="0" smtClean="0">
                <a:solidFill>
                  <a:srgbClr val="0066CC"/>
                </a:solidFill>
              </a:rPr>
              <a:t> WAID / </a:t>
            </a:r>
            <a:r>
              <a:rPr lang="de-CH" sz="900" baseline="0" dirty="0" smtClean="0">
                <a:solidFill>
                  <a:srgbClr val="0066CC"/>
                </a:solidFill>
              </a:rPr>
              <a:t>WAIDFORUM </a:t>
            </a:r>
            <a:r>
              <a:rPr lang="de-CH" sz="900" baseline="0" dirty="0" smtClean="0">
                <a:solidFill>
                  <a:srgbClr val="0066CC"/>
                </a:solidFill>
              </a:rPr>
              <a:t>/ </a:t>
            </a:r>
            <a:fld id="{907E3614-BFAB-4F7C-8968-D4C73A7FF489}" type="datetime1">
              <a:rPr lang="de-CH" sz="900" baseline="0" smtClean="0">
                <a:solidFill>
                  <a:srgbClr val="0066CC"/>
                </a:solidFill>
              </a:rPr>
              <a:t>06.07.2018</a:t>
            </a:fld>
            <a:r>
              <a:rPr lang="de-CH" sz="900" baseline="0" dirty="0" smtClean="0">
                <a:solidFill>
                  <a:srgbClr val="0066CC"/>
                </a:solidFill>
              </a:rPr>
              <a:t> / SEITE</a:t>
            </a:r>
            <a:r>
              <a:rPr lang="de-CH" sz="900" dirty="0" smtClean="0">
                <a:solidFill>
                  <a:srgbClr val="0066CC"/>
                </a:solidFill>
              </a:rPr>
              <a:t> </a:t>
            </a:r>
            <a:fld id="{A38F7703-0C58-42B8-8D34-4C0DA381BE93}" type="slidenum">
              <a:rPr lang="de-CH" sz="900" smtClean="0">
                <a:solidFill>
                  <a:srgbClr val="0066CC"/>
                </a:solidFill>
              </a:rPr>
              <a:t>‹Nr.›</a:t>
            </a:fld>
            <a:endParaRPr lang="de-CH" sz="800" dirty="0" smtClean="0">
              <a:solidFill>
                <a:srgbClr val="0066CC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0"/>
              </a:spcAft>
            </a:pP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48918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703" r:id="rId6"/>
    <p:sldLayoutId id="2147483688" r:id="rId7"/>
    <p:sldLayoutId id="2147483704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u="sng">
          <a:solidFill>
            <a:srgbClr val="009933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66CC"/>
          </a:solidFill>
          <a:latin typeface="Arial" charset="0"/>
        </a:defRPr>
      </a:lvl9pPr>
    </p:titleStyle>
    <p:bodyStyle>
      <a:lvl1pPr marL="360000" indent="-36000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Font typeface="Symbol" pitchFamily="18" charset="2"/>
        <a:buChar char="-"/>
        <a:defRPr sz="2400" b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6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Symbol" pitchFamily="18" charset="2"/>
        <a:buChar char="-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80000" indent="-36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Symbol" pitchFamily="18" charset="2"/>
        <a:buChar char="-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440000" indent="-36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Symbol" pitchFamily="18" charset="2"/>
        <a:buChar char="-"/>
        <a:tabLst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800225" indent="-36000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Font typeface="Symbol" pitchFamily="18" charset="2"/>
        <a:buChar char="-"/>
        <a:defRPr sz="2400" b="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190750" indent="-2286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647950" indent="-2286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105150" indent="-2286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562350" indent="-228600" algn="l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0000"/>
            <a:ext cx="5644896" cy="36362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87036"/>
            <a:ext cx="2253272" cy="432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0" y="2016000"/>
            <a:ext cx="4279392" cy="3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3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300" dirty="0" smtClean="0"/>
              <a:t>Ende gut – alles gut</a:t>
            </a:r>
            <a:r>
              <a:rPr lang="de-CH" sz="4700" dirty="0" smtClean="0"/>
              <a:t/>
            </a:r>
            <a:br>
              <a:rPr lang="de-CH" sz="4700" dirty="0" smtClean="0"/>
            </a:br>
            <a:r>
              <a:rPr lang="de-CH" sz="2000" u="none" dirty="0" smtClean="0">
                <a:latin typeface="Arial" panose="020B0604020202020204" pitchFamily="34" charset="0"/>
              </a:rPr>
              <a:t/>
            </a:r>
            <a:br>
              <a:rPr lang="de-CH" sz="2000" u="none" dirty="0" smtClean="0">
                <a:latin typeface="Arial" panose="020B0604020202020204" pitchFamily="34" charset="0"/>
              </a:rPr>
            </a:br>
            <a:r>
              <a:rPr lang="de-CH" sz="2000" u="none" dirty="0" smtClean="0">
                <a:latin typeface="Arial" panose="020B0604020202020204" pitchFamily="34" charset="0"/>
              </a:rPr>
              <a:t>Therapiemöglichkeiten von Enddarmerkrankungen</a:t>
            </a:r>
            <a:endParaRPr lang="de-CH" sz="2000" u="none" dirty="0">
              <a:latin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Dr. </a:t>
            </a:r>
            <a:r>
              <a:rPr lang="de-CH" dirty="0" smtClean="0"/>
              <a:t>Anita Scheiwiller</a:t>
            </a:r>
            <a:endParaRPr lang="de-CH" dirty="0"/>
          </a:p>
          <a:p>
            <a:r>
              <a:rPr lang="de-CH" dirty="0"/>
              <a:t>Leiterin </a:t>
            </a:r>
            <a:r>
              <a:rPr lang="de-CH" dirty="0" smtClean="0"/>
              <a:t>Proktologie, Leitende </a:t>
            </a:r>
            <a:r>
              <a:rPr lang="de-CH" dirty="0"/>
              <a:t>Ärztin </a:t>
            </a:r>
            <a:r>
              <a:rPr lang="de-CH" dirty="0" err="1" smtClean="0"/>
              <a:t>Viszeralchirurgie</a:t>
            </a:r>
            <a:endParaRPr lang="de-CH" dirty="0" smtClean="0"/>
          </a:p>
          <a:p>
            <a:endParaRPr lang="de-CH" dirty="0"/>
          </a:p>
          <a:p>
            <a:r>
              <a:rPr lang="de-CH" dirty="0" smtClean="0"/>
              <a:t>Waidforum</a:t>
            </a:r>
            <a:endParaRPr lang="de-CH" dirty="0"/>
          </a:p>
          <a:p>
            <a:r>
              <a:rPr lang="de-CH" dirty="0" smtClean="0"/>
              <a:t>7. November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08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26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86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7651" r="4243" b="27923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Referentenliste mit Foto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Prof. Dr. med.</a:t>
            </a:r>
          </a:p>
          <a:p>
            <a:r>
              <a:rPr lang="de-CH" dirty="0" smtClean="0"/>
              <a:t>Peter Muster</a:t>
            </a:r>
          </a:p>
          <a:p>
            <a:r>
              <a:rPr lang="de-CH" b="0" dirty="0" smtClean="0"/>
              <a:t>Chefarzt Klinik A</a:t>
            </a:r>
            <a:endParaRPr lang="de-CH" b="0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 t="7603" r="4737" b="28384"/>
          <a:stretch/>
        </p:blipFill>
        <p:spPr/>
      </p:pic>
      <p:pic>
        <p:nvPicPr>
          <p:cNvPr id="13" name="Bildplatzhalter 1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7603" r="4619" b="28385"/>
          <a:stretch/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 smtClean="0"/>
              <a:t>Friedrich Beispiel</a:t>
            </a:r>
          </a:p>
          <a:p>
            <a:r>
              <a:rPr lang="de-CH" b="0" dirty="0" smtClean="0"/>
              <a:t>Leiter Abteilung B </a:t>
            </a:r>
            <a:endParaRPr lang="de-CH" b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 smtClean="0"/>
              <a:t>Dr. med.</a:t>
            </a:r>
          </a:p>
          <a:p>
            <a:r>
              <a:rPr lang="de-CH" dirty="0" smtClean="0"/>
              <a:t>Albert Sowieso</a:t>
            </a:r>
          </a:p>
          <a:p>
            <a:r>
              <a:rPr lang="de-CH" b="0" dirty="0" smtClean="0"/>
              <a:t>Oberarzt Klinik C</a:t>
            </a:r>
            <a:endParaRPr lang="de-CH" b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 smtClean="0"/>
              <a:t>Felix Irgendwas</a:t>
            </a:r>
          </a:p>
          <a:p>
            <a:r>
              <a:rPr lang="de-CH" b="0" dirty="0" smtClean="0"/>
              <a:t>Sachbearbeiter Abteilung für D</a:t>
            </a:r>
            <a:endParaRPr lang="de-CH" b="0" dirty="0"/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7603" r="4499" b="28385"/>
          <a:stretch/>
        </p:blipFill>
        <p:spPr/>
      </p:pic>
    </p:spTree>
    <p:extLst>
      <p:ext uri="{BB962C8B-B14F-4D97-AF65-F5344CB8AC3E}">
        <p14:creationId xmlns:p14="http://schemas.microsoft.com/office/powerpoint/2010/main" val="405995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t="7603" r="4857" b="28384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Referenten-CV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rgbClr val="0066CC"/>
                </a:solidFill>
              </a:rPr>
              <a:t>Friedrich Beispiel</a:t>
            </a:r>
          </a:p>
          <a:p>
            <a:pPr marL="0" indent="0">
              <a:buNone/>
            </a:pPr>
            <a:r>
              <a:rPr lang="de-CH" dirty="0" smtClean="0">
                <a:solidFill>
                  <a:srgbClr val="0066CC"/>
                </a:solidFill>
              </a:rPr>
              <a:t>Leiter Abteilung B</a:t>
            </a:r>
          </a:p>
          <a:p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CH" dirty="0" smtClean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num</a:t>
            </a:r>
            <a:r>
              <a:rPr lang="de-CH" dirty="0"/>
              <a:t> </a:t>
            </a:r>
            <a:r>
              <a:rPr lang="de-CH" dirty="0" err="1"/>
              <a:t>vit</a:t>
            </a:r>
            <a:r>
              <a:rPr lang="de-CH" dirty="0"/>
              <a:t> </a:t>
            </a:r>
            <a:r>
              <a:rPr lang="de-CH" dirty="0" err="1"/>
              <a:t>milibus</a:t>
            </a:r>
            <a:r>
              <a:rPr lang="de-CH" dirty="0"/>
              <a:t> </a:t>
            </a:r>
            <a:r>
              <a:rPr lang="de-CH" dirty="0" err="1"/>
              <a:t>acillique</a:t>
            </a:r>
            <a:r>
              <a:rPr lang="de-CH" dirty="0"/>
              <a:t> es </a:t>
            </a:r>
          </a:p>
          <a:p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delerit</a:t>
            </a:r>
            <a:r>
              <a:rPr lang="de-CH" dirty="0"/>
              <a:t> summa </a:t>
            </a:r>
            <a:r>
              <a:rPr lang="de-CH" dirty="0" err="1"/>
              <a:t>sapientia</a:t>
            </a:r>
            <a:r>
              <a:rPr lang="de-CH" dirty="0"/>
              <a:t> </a:t>
            </a:r>
          </a:p>
          <a:p>
            <a:r>
              <a:rPr lang="de-CH" dirty="0" err="1" smtClean="0"/>
              <a:t>Consetetur</a:t>
            </a:r>
            <a:r>
              <a:rPr lang="de-CH" dirty="0" smtClean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illit</a:t>
            </a:r>
            <a:r>
              <a:rPr lang="de-CH" dirty="0"/>
              <a:t> </a:t>
            </a:r>
            <a:r>
              <a:rPr lang="de-CH" dirty="0" err="1"/>
              <a:t>quiae</a:t>
            </a:r>
            <a:r>
              <a:rPr lang="de-CH" dirty="0"/>
              <a:t> </a:t>
            </a:r>
            <a:r>
              <a:rPr lang="de-CH" dirty="0" err="1"/>
              <a:t>nulparu</a:t>
            </a:r>
            <a:r>
              <a:rPr lang="de-CH" dirty="0"/>
              <a:t> </a:t>
            </a:r>
            <a:r>
              <a:rPr lang="de-CH" dirty="0" err="1"/>
              <a:t>mquide</a:t>
            </a:r>
            <a:r>
              <a:rPr lang="de-CH" dirty="0"/>
              <a:t> </a:t>
            </a:r>
            <a:r>
              <a:rPr lang="de-CH" dirty="0" err="1"/>
              <a:t>eatiati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num</a:t>
            </a:r>
            <a:endParaRPr lang="de-CH" dirty="0"/>
          </a:p>
          <a:p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delerit</a:t>
            </a:r>
            <a:r>
              <a:rPr lang="de-CH" dirty="0"/>
              <a:t> summa </a:t>
            </a:r>
            <a:r>
              <a:rPr lang="de-CH" dirty="0" err="1"/>
              <a:t>sapientia</a:t>
            </a:r>
            <a:r>
              <a:rPr lang="de-CH" dirty="0"/>
              <a:t> </a:t>
            </a:r>
          </a:p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 </a:t>
            </a:r>
            <a:r>
              <a:rPr lang="de-CH" dirty="0" err="1"/>
              <a:t>num</a:t>
            </a:r>
            <a:r>
              <a:rPr lang="de-CH" dirty="0"/>
              <a:t> </a:t>
            </a:r>
            <a:r>
              <a:rPr lang="de-CH" dirty="0" err="1"/>
              <a:t>vit</a:t>
            </a:r>
            <a:r>
              <a:rPr lang="de-CH" dirty="0"/>
              <a:t> </a:t>
            </a:r>
            <a:r>
              <a:rPr lang="de-CH" dirty="0" err="1"/>
              <a:t>milibus</a:t>
            </a:r>
            <a:r>
              <a:rPr lang="de-CH" dirty="0"/>
              <a:t> </a:t>
            </a:r>
            <a:r>
              <a:rPr lang="de-CH" dirty="0" err="1"/>
              <a:t>acillique</a:t>
            </a:r>
            <a:r>
              <a:rPr lang="de-CH" dirty="0"/>
              <a:t> </a:t>
            </a:r>
            <a:r>
              <a:rPr lang="de-CH" dirty="0" smtClean="0"/>
              <a:t>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704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3" b="11013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Kapiteltitel auf</a:t>
            </a:r>
            <a:br>
              <a:rPr lang="de-CH" dirty="0" smtClean="0"/>
            </a:br>
            <a:r>
              <a:rPr lang="de-CH" dirty="0" smtClean="0"/>
              <a:t>2 Zeilen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91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Tabelle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360363" y="1871663"/>
          <a:ext cx="11469687" cy="274320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735637"/>
                <a:gridCol w="2880320"/>
                <a:gridCol w="2853730"/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 smtClean="0">
                          <a:solidFill>
                            <a:srgbClr val="0066CC"/>
                          </a:solidFill>
                        </a:rPr>
                        <a:t>Was</a:t>
                      </a:r>
                      <a:endParaRPr lang="de-CH" sz="2400" b="1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>
                          <a:solidFill>
                            <a:srgbClr val="0066CC"/>
                          </a:solidFill>
                        </a:rPr>
                        <a:t>Wer</a:t>
                      </a:r>
                      <a:endParaRPr lang="de-CH" sz="2400" b="1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 smtClean="0">
                          <a:solidFill>
                            <a:srgbClr val="0066CC"/>
                          </a:solidFill>
                        </a:rPr>
                        <a:t>Wann</a:t>
                      </a:r>
                      <a:endParaRPr lang="de-CH" sz="2400" b="1" dirty="0">
                        <a:solidFill>
                          <a:srgbClr val="0066CC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Task 1 </a:t>
                      </a:r>
                      <a:r>
                        <a:rPr lang="de-CH" sz="2400" dirty="0" err="1" smtClean="0"/>
                        <a:t>Lorem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ipsum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dolor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Peter Muster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24.08.2017</a:t>
                      </a:r>
                      <a:endParaRPr lang="de-CH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Task 2 </a:t>
                      </a:r>
                      <a:r>
                        <a:rPr lang="de-CH" sz="2400" dirty="0" err="1" smtClean="0"/>
                        <a:t>Lorem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ipsum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Friedrich</a:t>
                      </a:r>
                      <a:r>
                        <a:rPr lang="de-CH" sz="2400" baseline="0" dirty="0" smtClean="0"/>
                        <a:t> Beispiel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28.08.2017</a:t>
                      </a:r>
                      <a:endParaRPr lang="de-CH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Task 3 </a:t>
                      </a:r>
                      <a:r>
                        <a:rPr lang="de-CH" sz="2400" dirty="0" err="1" smtClean="0"/>
                        <a:t>Lorem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ipsum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dolor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sit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amet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Peter Muster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05.09.2017</a:t>
                      </a:r>
                      <a:endParaRPr lang="de-CH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Task 4 </a:t>
                      </a:r>
                      <a:r>
                        <a:rPr lang="de-CH" sz="2400" dirty="0" err="1" smtClean="0"/>
                        <a:t>Lorem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Albert Sowieso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20.09.2017</a:t>
                      </a:r>
                      <a:endParaRPr lang="de-CH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Task 5 </a:t>
                      </a:r>
                      <a:r>
                        <a:rPr lang="de-CH" sz="2400" dirty="0" err="1" smtClean="0"/>
                        <a:t>Lorem</a:t>
                      </a:r>
                      <a:r>
                        <a:rPr lang="de-CH" sz="2400" dirty="0" smtClean="0"/>
                        <a:t> </a:t>
                      </a:r>
                      <a:r>
                        <a:rPr lang="de-CH" sz="2400" dirty="0" err="1" smtClean="0"/>
                        <a:t>ipsum</a:t>
                      </a:r>
                      <a:endParaRPr lang="de-CH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Friedrich Beispiel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dirty="0" smtClean="0"/>
                        <a:t>30.09.2017</a:t>
                      </a:r>
                      <a:endParaRPr lang="de-CH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0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Balkendiagramm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503856"/>
              </p:ext>
            </p:extLst>
          </p:nvPr>
        </p:nvGraphicFramePr>
        <p:xfrm>
          <a:off x="360363" y="1871663"/>
          <a:ext cx="11469687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1734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Kreisdiagramm</a:t>
            </a:r>
            <a:endParaRPr lang="de-CH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60363" y="1871663"/>
          <a:ext cx="554355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r>
              <a:rPr lang="de-CH" dirty="0" smtClean="0"/>
              <a:t> </a:t>
            </a:r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CH" dirty="0" smtClean="0"/>
          </a:p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endParaRPr lang="de-CH" dirty="0" smtClean="0"/>
          </a:p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endParaRPr lang="de-CH" dirty="0" smtClean="0"/>
          </a:p>
          <a:p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CH" dirty="0" smtClean="0"/>
          </a:p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694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Liniendiagramm</a:t>
            </a:r>
            <a:endParaRPr lang="de-CH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51953" y="1871999"/>
          <a:ext cx="5543550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>
                <a:solidFill>
                  <a:srgbClr val="0066CC"/>
                </a:solidFill>
              </a:rPr>
              <a:t>Untertitel</a:t>
            </a: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endParaRPr lang="de-CH" dirty="0"/>
          </a:p>
          <a:p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>
                <a:solidFill>
                  <a:srgbClr val="0066CC"/>
                </a:solidFill>
              </a:rPr>
              <a:t>Untertitel</a:t>
            </a: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endParaRPr lang="de-CH" dirty="0"/>
          </a:p>
          <a:p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958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41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Begrüssung</a:t>
            </a:r>
          </a:p>
          <a:p>
            <a:r>
              <a:rPr lang="de-CH" dirty="0" smtClean="0"/>
              <a:t>Ausgangslage</a:t>
            </a:r>
          </a:p>
          <a:p>
            <a:r>
              <a:rPr lang="de-CH" dirty="0" smtClean="0"/>
              <a:t>Lösungsvorschlag</a:t>
            </a:r>
          </a:p>
          <a:p>
            <a:r>
              <a:rPr lang="de-CH" dirty="0" smtClean="0"/>
              <a:t>Diskussion</a:t>
            </a:r>
          </a:p>
          <a:p>
            <a:r>
              <a:rPr lang="de-CH" dirty="0" smtClean="0"/>
              <a:t>Entscheid</a:t>
            </a:r>
          </a:p>
          <a:p>
            <a:r>
              <a:rPr lang="de-CH" dirty="0" smtClean="0"/>
              <a:t>Abschluss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14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9" b="9869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Kapiteltitel auf 1 Zeile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47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Text ohne Untertitel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Cum </a:t>
            </a:r>
            <a:r>
              <a:rPr lang="de-CH" dirty="0" err="1"/>
              <a:t>sociis</a:t>
            </a:r>
            <a:r>
              <a:rPr lang="de-CH" dirty="0"/>
              <a:t> </a:t>
            </a:r>
            <a:r>
              <a:rPr lang="de-CH" dirty="0" err="1"/>
              <a:t>natoque</a:t>
            </a:r>
            <a:r>
              <a:rPr lang="de-CH" dirty="0"/>
              <a:t> </a:t>
            </a:r>
            <a:r>
              <a:rPr lang="de-CH" dirty="0" err="1"/>
              <a:t>penatibus</a:t>
            </a:r>
            <a:r>
              <a:rPr lang="de-CH" dirty="0"/>
              <a:t> et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dis</a:t>
            </a:r>
            <a:r>
              <a:rPr lang="de-CH" dirty="0"/>
              <a:t> </a:t>
            </a:r>
            <a:r>
              <a:rPr lang="de-CH" dirty="0" err="1"/>
              <a:t>parturient</a:t>
            </a:r>
            <a:r>
              <a:rPr lang="de-CH" dirty="0"/>
              <a:t> </a:t>
            </a:r>
            <a:r>
              <a:rPr lang="de-CH" dirty="0" err="1"/>
              <a:t>montes</a:t>
            </a:r>
            <a:r>
              <a:rPr lang="de-CH" dirty="0"/>
              <a:t>, </a:t>
            </a:r>
            <a:r>
              <a:rPr lang="de-CH" dirty="0" err="1"/>
              <a:t>nascetur</a:t>
            </a:r>
            <a:r>
              <a:rPr lang="de-CH" dirty="0"/>
              <a:t> </a:t>
            </a:r>
            <a:r>
              <a:rPr lang="de-CH" dirty="0" err="1"/>
              <a:t>ridiculus</a:t>
            </a:r>
            <a:r>
              <a:rPr lang="de-CH" dirty="0"/>
              <a:t> </a:t>
            </a:r>
            <a:r>
              <a:rPr lang="de-CH" dirty="0" err="1"/>
              <a:t>mus</a:t>
            </a:r>
            <a:r>
              <a:rPr lang="de-CH" dirty="0"/>
              <a:t>. </a:t>
            </a:r>
            <a:r>
              <a:rPr lang="de-CH" dirty="0" err="1"/>
              <a:t>Donec</a:t>
            </a:r>
            <a:r>
              <a:rPr lang="de-CH" dirty="0"/>
              <a:t> </a:t>
            </a:r>
            <a:r>
              <a:rPr lang="de-CH" dirty="0" err="1"/>
              <a:t>quam</a:t>
            </a:r>
            <a:r>
              <a:rPr lang="de-CH" dirty="0"/>
              <a:t> </a:t>
            </a:r>
            <a:r>
              <a:rPr lang="de-CH" dirty="0" err="1"/>
              <a:t>felis</a:t>
            </a:r>
            <a:r>
              <a:rPr lang="de-CH" dirty="0"/>
              <a:t>, </a:t>
            </a:r>
            <a:r>
              <a:rPr lang="de-CH" dirty="0" err="1"/>
              <a:t>ultricies</a:t>
            </a:r>
            <a:r>
              <a:rPr lang="de-CH" dirty="0"/>
              <a:t> </a:t>
            </a:r>
            <a:r>
              <a:rPr lang="de-CH" dirty="0" err="1"/>
              <a:t>nec</a:t>
            </a:r>
            <a:r>
              <a:rPr lang="de-CH" dirty="0"/>
              <a:t>, </a:t>
            </a:r>
            <a:r>
              <a:rPr lang="de-CH" dirty="0" err="1"/>
              <a:t>pellentesque</a:t>
            </a:r>
            <a:r>
              <a:rPr lang="de-CH" dirty="0"/>
              <a:t> </a:t>
            </a:r>
            <a:r>
              <a:rPr lang="de-CH" dirty="0" err="1"/>
              <a:t>eu</a:t>
            </a:r>
            <a:r>
              <a:rPr lang="de-CH" dirty="0"/>
              <a:t>, </a:t>
            </a:r>
            <a:r>
              <a:rPr lang="de-CH" dirty="0" err="1"/>
              <a:t>pretium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, </a:t>
            </a:r>
            <a:r>
              <a:rPr lang="de-CH" dirty="0" err="1"/>
              <a:t>sem</a:t>
            </a:r>
            <a:r>
              <a:rPr lang="de-CH" dirty="0"/>
              <a:t>. </a:t>
            </a:r>
            <a:r>
              <a:rPr lang="de-CH" dirty="0" err="1"/>
              <a:t>Nulla</a:t>
            </a:r>
            <a:r>
              <a:rPr lang="de-CH" dirty="0"/>
              <a:t> </a:t>
            </a:r>
            <a:r>
              <a:rPr lang="de-CH" dirty="0" err="1"/>
              <a:t>consequat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 </a:t>
            </a:r>
            <a:r>
              <a:rPr lang="de-CH" dirty="0" err="1"/>
              <a:t>quis</a:t>
            </a:r>
            <a:r>
              <a:rPr lang="de-CH" dirty="0"/>
              <a:t> </a:t>
            </a:r>
            <a:r>
              <a:rPr lang="de-CH" dirty="0" err="1"/>
              <a:t>enim</a:t>
            </a:r>
            <a:r>
              <a:rPr lang="de-CH" dirty="0"/>
              <a:t>. </a:t>
            </a:r>
            <a:r>
              <a:rPr lang="de-CH" dirty="0" err="1"/>
              <a:t>Donec</a:t>
            </a:r>
            <a:r>
              <a:rPr lang="de-CH" dirty="0"/>
              <a:t> </a:t>
            </a:r>
            <a:r>
              <a:rPr lang="de-CH" dirty="0" err="1"/>
              <a:t>pede</a:t>
            </a:r>
            <a:r>
              <a:rPr lang="de-CH" dirty="0"/>
              <a:t> </a:t>
            </a:r>
            <a:r>
              <a:rPr lang="de-CH" dirty="0" err="1"/>
              <a:t>justo</a:t>
            </a:r>
            <a:r>
              <a:rPr lang="de-CH" dirty="0"/>
              <a:t>, </a:t>
            </a:r>
            <a:r>
              <a:rPr lang="de-CH" dirty="0" err="1"/>
              <a:t>fringilla</a:t>
            </a:r>
            <a:r>
              <a:rPr lang="de-CH" dirty="0"/>
              <a:t> </a:t>
            </a:r>
            <a:r>
              <a:rPr lang="de-CH" dirty="0" err="1"/>
              <a:t>vel</a:t>
            </a:r>
            <a:r>
              <a:rPr lang="de-CH" dirty="0"/>
              <a:t>, </a:t>
            </a:r>
            <a:r>
              <a:rPr lang="de-CH" dirty="0" err="1"/>
              <a:t>aliquet</a:t>
            </a:r>
            <a:r>
              <a:rPr lang="de-CH" dirty="0"/>
              <a:t> </a:t>
            </a:r>
            <a:r>
              <a:rPr lang="de-CH" dirty="0" err="1"/>
              <a:t>nec</a:t>
            </a:r>
            <a:r>
              <a:rPr lang="de-CH" dirty="0"/>
              <a:t>, </a:t>
            </a:r>
            <a:r>
              <a:rPr lang="de-CH" dirty="0" err="1"/>
              <a:t>vulputate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, </a:t>
            </a:r>
            <a:r>
              <a:rPr lang="de-CH" dirty="0" err="1"/>
              <a:t>arcu</a:t>
            </a:r>
            <a:r>
              <a:rPr lang="de-CH" dirty="0"/>
              <a:t>. In </a:t>
            </a:r>
            <a:r>
              <a:rPr lang="de-CH" dirty="0" err="1"/>
              <a:t>enim</a:t>
            </a:r>
            <a:r>
              <a:rPr lang="de-CH" dirty="0"/>
              <a:t> </a:t>
            </a:r>
            <a:r>
              <a:rPr lang="de-CH" dirty="0" err="1"/>
              <a:t>justo</a:t>
            </a:r>
            <a:r>
              <a:rPr lang="de-CH" dirty="0"/>
              <a:t>, </a:t>
            </a:r>
            <a:r>
              <a:rPr lang="de-CH" dirty="0" err="1"/>
              <a:t>rhoncus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, </a:t>
            </a:r>
            <a:r>
              <a:rPr lang="de-CH" dirty="0" err="1"/>
              <a:t>imperdiet</a:t>
            </a:r>
            <a:r>
              <a:rPr lang="de-CH" dirty="0"/>
              <a:t> a, </a:t>
            </a:r>
            <a:r>
              <a:rPr lang="de-CH" dirty="0" err="1"/>
              <a:t>venenatis</a:t>
            </a:r>
            <a:r>
              <a:rPr lang="de-CH" dirty="0"/>
              <a:t> </a:t>
            </a:r>
            <a:r>
              <a:rPr lang="de-CH" dirty="0" err="1"/>
              <a:t>vitae</a:t>
            </a:r>
            <a:r>
              <a:rPr lang="de-CH" dirty="0"/>
              <a:t>, </a:t>
            </a:r>
            <a:r>
              <a:rPr lang="de-CH" dirty="0" err="1"/>
              <a:t>justo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04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Text mit Untertitel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rgbClr val="0066CC"/>
                </a:solidFill>
              </a:rPr>
              <a:t>Untertitel</a:t>
            </a:r>
          </a:p>
          <a:p>
            <a:pPr marL="0" indent="0">
              <a:buNone/>
            </a:pPr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Cum </a:t>
            </a:r>
            <a:r>
              <a:rPr lang="de-CH" dirty="0" err="1"/>
              <a:t>sociis</a:t>
            </a:r>
            <a:r>
              <a:rPr lang="de-CH" dirty="0"/>
              <a:t> </a:t>
            </a:r>
            <a:r>
              <a:rPr lang="de-CH" dirty="0" err="1"/>
              <a:t>natoque</a:t>
            </a:r>
            <a:r>
              <a:rPr lang="de-CH" dirty="0"/>
              <a:t> </a:t>
            </a:r>
            <a:r>
              <a:rPr lang="de-CH" dirty="0" err="1"/>
              <a:t>penatibus</a:t>
            </a:r>
            <a:r>
              <a:rPr lang="de-CH" dirty="0"/>
              <a:t> et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dis</a:t>
            </a:r>
            <a:r>
              <a:rPr lang="de-CH" dirty="0"/>
              <a:t> </a:t>
            </a:r>
            <a:r>
              <a:rPr lang="de-CH" dirty="0" err="1"/>
              <a:t>parturient</a:t>
            </a:r>
            <a:r>
              <a:rPr lang="de-CH" dirty="0"/>
              <a:t> </a:t>
            </a:r>
            <a:r>
              <a:rPr lang="de-CH" dirty="0" err="1"/>
              <a:t>montes</a:t>
            </a:r>
            <a:r>
              <a:rPr lang="de-CH" dirty="0"/>
              <a:t>, </a:t>
            </a:r>
            <a:r>
              <a:rPr lang="de-CH" dirty="0" err="1"/>
              <a:t>nascetur</a:t>
            </a:r>
            <a:r>
              <a:rPr lang="de-CH" dirty="0"/>
              <a:t> </a:t>
            </a:r>
            <a:r>
              <a:rPr lang="de-CH" dirty="0" err="1"/>
              <a:t>ridiculus</a:t>
            </a:r>
            <a:r>
              <a:rPr lang="de-CH" dirty="0"/>
              <a:t> </a:t>
            </a:r>
            <a:r>
              <a:rPr lang="de-CH" dirty="0" err="1"/>
              <a:t>mus</a:t>
            </a:r>
            <a:r>
              <a:rPr lang="de-CH" dirty="0" smtClean="0"/>
              <a:t>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>
                <a:solidFill>
                  <a:srgbClr val="0066CC"/>
                </a:solidFill>
              </a:rPr>
              <a:t>Untertitel</a:t>
            </a:r>
          </a:p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 Cum </a:t>
            </a:r>
            <a:r>
              <a:rPr lang="de-CH" dirty="0" err="1"/>
              <a:t>sociis</a:t>
            </a:r>
            <a:r>
              <a:rPr lang="de-CH" dirty="0"/>
              <a:t> </a:t>
            </a:r>
            <a:r>
              <a:rPr lang="de-CH" dirty="0" err="1"/>
              <a:t>natoque</a:t>
            </a:r>
            <a:r>
              <a:rPr lang="de-CH" dirty="0"/>
              <a:t> </a:t>
            </a:r>
            <a:r>
              <a:rPr lang="de-CH" dirty="0" err="1"/>
              <a:t>penatibus</a:t>
            </a:r>
            <a:r>
              <a:rPr lang="de-CH" dirty="0"/>
              <a:t> et </a:t>
            </a:r>
            <a:r>
              <a:rPr lang="de-CH" dirty="0" err="1"/>
              <a:t>magnis</a:t>
            </a:r>
            <a:r>
              <a:rPr lang="de-CH" dirty="0"/>
              <a:t> </a:t>
            </a:r>
            <a:r>
              <a:rPr lang="de-CH" dirty="0" err="1"/>
              <a:t>dis</a:t>
            </a:r>
            <a:r>
              <a:rPr lang="de-CH" dirty="0"/>
              <a:t> </a:t>
            </a:r>
            <a:r>
              <a:rPr lang="de-CH" dirty="0" err="1"/>
              <a:t>parturient</a:t>
            </a:r>
            <a:r>
              <a:rPr lang="de-CH" dirty="0"/>
              <a:t> </a:t>
            </a:r>
            <a:r>
              <a:rPr lang="de-CH" dirty="0" err="1"/>
              <a:t>montes</a:t>
            </a:r>
            <a:r>
              <a:rPr lang="de-CH" dirty="0"/>
              <a:t>, </a:t>
            </a:r>
            <a:r>
              <a:rPr lang="de-CH" dirty="0" err="1"/>
              <a:t>nascetur</a:t>
            </a:r>
            <a:r>
              <a:rPr lang="de-CH" dirty="0"/>
              <a:t> </a:t>
            </a:r>
            <a:r>
              <a:rPr lang="de-CH" dirty="0" err="1"/>
              <a:t>ridiculus</a:t>
            </a:r>
            <a:r>
              <a:rPr lang="de-CH" dirty="0"/>
              <a:t> </a:t>
            </a:r>
            <a:r>
              <a:rPr lang="de-CH" dirty="0" err="1"/>
              <a:t>mus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154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42876" r="529" b="8531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1 Bild (1/1)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Textfeld für Bildlegende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99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20987" r="12946" b="381"/>
          <a:stretch/>
        </p:blipFill>
        <p:spPr/>
      </p:pic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r="636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2 Bilder (1/2)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Textfeld für Bildlegende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Textfeld für Bildlegende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18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r="636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Bild (1/2) und Text (1/2)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smtClean="0">
                <a:solidFill>
                  <a:srgbClr val="0066CC"/>
                </a:solidFill>
              </a:rPr>
              <a:t>Untertitel</a:t>
            </a:r>
          </a:p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r>
              <a:rPr lang="de-CH" dirty="0" smtClean="0"/>
              <a:t> </a:t>
            </a:r>
            <a:r>
              <a:rPr lang="de-CH" dirty="0" err="1" smtClean="0"/>
              <a:t>dolor</a:t>
            </a:r>
            <a:endParaRPr lang="de-CH" dirty="0" smtClean="0"/>
          </a:p>
          <a:p>
            <a:r>
              <a:rPr lang="de-CH" dirty="0" err="1" smtClean="0"/>
              <a:t>Sit</a:t>
            </a:r>
            <a:r>
              <a:rPr lang="de-CH" dirty="0" smtClean="0"/>
              <a:t> </a:t>
            </a:r>
            <a:r>
              <a:rPr lang="de-CH" dirty="0" err="1" smtClean="0"/>
              <a:t>amet</a:t>
            </a:r>
            <a:endParaRPr lang="de-CH" dirty="0" smtClean="0"/>
          </a:p>
          <a:p>
            <a:r>
              <a:rPr lang="de-CH" dirty="0" err="1" smtClean="0"/>
              <a:t>Lorem</a:t>
            </a:r>
            <a:r>
              <a:rPr lang="de-CH" dirty="0" smtClean="0"/>
              <a:t> </a:t>
            </a:r>
            <a:r>
              <a:rPr lang="de-CH" dirty="0" err="1" smtClean="0"/>
              <a:t>ipsum</a:t>
            </a: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b="1" dirty="0" smtClean="0">
                <a:solidFill>
                  <a:srgbClr val="0066CC"/>
                </a:solidFill>
              </a:rPr>
              <a:t>Untertitel</a:t>
            </a:r>
            <a:endParaRPr lang="de-CH" b="1" dirty="0">
              <a:solidFill>
                <a:srgbClr val="0066CC"/>
              </a:solidFill>
            </a:endParaRPr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endParaRPr lang="de-CH" dirty="0"/>
          </a:p>
          <a:p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endParaRPr lang="de-CH" dirty="0"/>
          </a:p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 smtClean="0"/>
              <a:t>ipsum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Textfeld für Bildlegende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331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b="12627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Folientitel auf 1 oder 2 Zeilen</a:t>
            </a:r>
            <a:br>
              <a:rPr lang="de-CH" dirty="0" smtClean="0"/>
            </a:br>
            <a:r>
              <a:rPr lang="de-CH" dirty="0" smtClean="0"/>
              <a:t>Beispiel Bild (2/3) und Text (1/3)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consectetuer</a:t>
            </a:r>
            <a:r>
              <a:rPr lang="de-CH" dirty="0"/>
              <a:t> </a:t>
            </a:r>
            <a:r>
              <a:rPr lang="de-CH" dirty="0" err="1"/>
              <a:t>adipiscing</a:t>
            </a:r>
            <a:r>
              <a:rPr lang="de-CH" dirty="0"/>
              <a:t> </a:t>
            </a:r>
            <a:r>
              <a:rPr lang="de-CH" dirty="0" err="1"/>
              <a:t>elit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commodo </a:t>
            </a:r>
            <a:r>
              <a:rPr lang="de-CH" dirty="0" err="1"/>
              <a:t>ligula</a:t>
            </a:r>
            <a:r>
              <a:rPr lang="de-CH" dirty="0"/>
              <a:t> </a:t>
            </a:r>
            <a:r>
              <a:rPr lang="de-CH" dirty="0" err="1"/>
              <a:t>eget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. </a:t>
            </a:r>
            <a:r>
              <a:rPr lang="de-CH" dirty="0" err="1"/>
              <a:t>Aenean</a:t>
            </a:r>
            <a:r>
              <a:rPr lang="de-CH" dirty="0"/>
              <a:t> </a:t>
            </a:r>
            <a:r>
              <a:rPr lang="de-CH" dirty="0" err="1"/>
              <a:t>massa</a:t>
            </a:r>
            <a:r>
              <a:rPr lang="de-CH" dirty="0"/>
              <a:t>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Textfeld für Bildlegende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4834556"/>
      </p:ext>
    </p:extLst>
  </p:cSld>
  <p:clrMapOvr>
    <a:masterClrMapping/>
  </p:clrMapOvr>
</p:sld>
</file>

<file path=ppt/theme/theme1.xml><?xml version="1.0" encoding="utf-8"?>
<a:theme xmlns:a="http://schemas.openxmlformats.org/drawingml/2006/main" name="SWZ Inhaltsmaster">
  <a:themeElements>
    <a:clrScheme name="Stadtspital Waid">
      <a:dk1>
        <a:sysClr val="windowText" lastClr="000000"/>
      </a:dk1>
      <a:lt1>
        <a:sysClr val="window" lastClr="FFFFFF"/>
      </a:lt1>
      <a:dk2>
        <a:srgbClr val="336666"/>
      </a:dk2>
      <a:lt2>
        <a:srgbClr val="FFFF00"/>
      </a:lt2>
      <a:accent1>
        <a:srgbClr val="0066CC"/>
      </a:accent1>
      <a:accent2>
        <a:srgbClr val="FF6633"/>
      </a:accent2>
      <a:accent3>
        <a:srgbClr val="009933"/>
      </a:accent3>
      <a:accent4>
        <a:srgbClr val="6699FF"/>
      </a:accent4>
      <a:accent5>
        <a:srgbClr val="FF9966"/>
      </a:accent5>
      <a:accent6>
        <a:srgbClr val="66CC66"/>
      </a:accent6>
      <a:hlink>
        <a:srgbClr val="000000"/>
      </a:hlink>
      <a:folHlink>
        <a:srgbClr val="000000"/>
      </a:folHlink>
    </a:clrScheme>
    <a:fontScheme name="Präsentation mit  Beispielen und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ts val="200"/>
          </a:spcAft>
          <a:buClrTx/>
          <a:buSzTx/>
          <a:buFontTx/>
          <a:buNone/>
          <a:tabLst>
            <a:tab pos="1808163" algn="l"/>
          </a:tabLst>
          <a:defRPr kumimoji="0" lang="de-CH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ts val="200"/>
          </a:spcAft>
          <a:buClrTx/>
          <a:buSzTx/>
          <a:buFontTx/>
          <a:buNone/>
          <a:tabLst>
            <a:tab pos="1808163" algn="l"/>
          </a:tabLst>
          <a:defRPr kumimoji="0" lang="de-CH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 mit  Beispielen und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mit  Beispielen und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mit  Beispielen und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mit  Beispielen und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mit  Beispielen und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mit  Beispielen und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mit  Beispielen und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mit  Beispielen und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mit  Beispielen und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mit  Beispielen und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mit  Beispielen und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mit  Beispielen und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Powerpoint Präsentation.potx [Schreibgeschützt]" id="{AEDBC71D-73CE-4B69-A162-EFABBD3AA7A6}" vid="{61650484-BF05-418C-9846-FCBEB4C64DA6}"/>
    </a:ext>
  </a:extLst>
</a:theme>
</file>

<file path=ppt/theme/theme2.xml><?xml version="1.0" encoding="utf-8"?>
<a:theme xmlns:a="http://schemas.openxmlformats.org/drawingml/2006/main" name="SWZ Titelmaster">
  <a:themeElements>
    <a:clrScheme name="Stadtspital Waid">
      <a:dk1>
        <a:sysClr val="windowText" lastClr="000000"/>
      </a:dk1>
      <a:lt1>
        <a:sysClr val="window" lastClr="FFFFFF"/>
      </a:lt1>
      <a:dk2>
        <a:srgbClr val="336666"/>
      </a:dk2>
      <a:lt2>
        <a:srgbClr val="FFFF00"/>
      </a:lt2>
      <a:accent1>
        <a:srgbClr val="0066CC"/>
      </a:accent1>
      <a:accent2>
        <a:srgbClr val="FF6633"/>
      </a:accent2>
      <a:accent3>
        <a:srgbClr val="009933"/>
      </a:accent3>
      <a:accent4>
        <a:srgbClr val="6699FF"/>
      </a:accent4>
      <a:accent5>
        <a:srgbClr val="FF9966"/>
      </a:accent5>
      <a:accent6>
        <a:srgbClr val="66CC66"/>
      </a:accent6>
      <a:hlink>
        <a:srgbClr val="000000"/>
      </a:hlink>
      <a:folHlink>
        <a:srgbClr val="000000"/>
      </a:folHlink>
    </a:clrScheme>
    <a:fontScheme name="Stadt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adtspital Waid">
      <a:dk1>
        <a:sysClr val="windowText" lastClr="000000"/>
      </a:dk1>
      <a:lt1>
        <a:sysClr val="window" lastClr="FFFFFF"/>
      </a:lt1>
      <a:dk2>
        <a:srgbClr val="336666"/>
      </a:dk2>
      <a:lt2>
        <a:srgbClr val="FFFF00"/>
      </a:lt2>
      <a:accent1>
        <a:srgbClr val="0066CC"/>
      </a:accent1>
      <a:accent2>
        <a:srgbClr val="FF6633"/>
      </a:accent2>
      <a:accent3>
        <a:srgbClr val="009933"/>
      </a:accent3>
      <a:accent4>
        <a:srgbClr val="6699FF"/>
      </a:accent4>
      <a:accent5>
        <a:srgbClr val="FF9966"/>
      </a:accent5>
      <a:accent6>
        <a:srgbClr val="66CC66"/>
      </a:accent6>
      <a:hlink>
        <a:srgbClr val="000000"/>
      </a:hlink>
      <a:folHlink>
        <a:srgbClr val="000000"/>
      </a:folHlink>
    </a:clrScheme>
    <a:fontScheme name="Stadt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tadtspital Waid">
      <a:dk1>
        <a:sysClr val="windowText" lastClr="000000"/>
      </a:dk1>
      <a:lt1>
        <a:sysClr val="window" lastClr="FFFFFF"/>
      </a:lt1>
      <a:dk2>
        <a:srgbClr val="336666"/>
      </a:dk2>
      <a:lt2>
        <a:srgbClr val="FFFF00"/>
      </a:lt2>
      <a:accent1>
        <a:srgbClr val="0066CC"/>
      </a:accent1>
      <a:accent2>
        <a:srgbClr val="FF6633"/>
      </a:accent2>
      <a:accent3>
        <a:srgbClr val="009933"/>
      </a:accent3>
      <a:accent4>
        <a:srgbClr val="6699FF"/>
      </a:accent4>
      <a:accent5>
        <a:srgbClr val="FF9966"/>
      </a:accent5>
      <a:accent6>
        <a:srgbClr val="66CC66"/>
      </a:accent6>
      <a:hlink>
        <a:srgbClr val="000000"/>
      </a:hlink>
      <a:folHlink>
        <a:srgbClr val="000000"/>
      </a:folHlink>
    </a:clrScheme>
    <a:fontScheme name="Stadt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486</Words>
  <Application>Microsoft Office PowerPoint</Application>
  <PresentationFormat>Breitbild</PresentationFormat>
  <Paragraphs>101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Symbol</vt:lpstr>
      <vt:lpstr>SWZ Inhaltsmaster</vt:lpstr>
      <vt:lpstr>SWZ Titelmaster</vt:lpstr>
      <vt:lpstr>Ende gut – alles gut  Therapiemöglichkeiten von Enddarmerkrankungen</vt:lpstr>
      <vt:lpstr>Inhalt</vt:lpstr>
      <vt:lpstr>Beispiel Kapiteltitel auf 1 Zeile</vt:lpstr>
      <vt:lpstr>Folientitel auf 1 oder 2 Zeilen Beispiel Text ohne Untertitel</vt:lpstr>
      <vt:lpstr>Folientitel auf 1 oder 2 Zeilen Beispiel Text mit Untertitel</vt:lpstr>
      <vt:lpstr>Folientitel auf 1 oder 2 Zeilen Beispiel 1 Bild (1/1)</vt:lpstr>
      <vt:lpstr>Folientitel auf 1 oder 2 Zeilen Beispiel 2 Bilder (1/2)</vt:lpstr>
      <vt:lpstr>Folientitel auf 1 oder 2 Zeilen Beispiel Bild (1/2) und Text (1/2)</vt:lpstr>
      <vt:lpstr>Folientitel auf 1 oder 2 Zeilen Beispiel Bild (2/3) und Text (1/3)</vt:lpstr>
      <vt:lpstr>PowerPoint-Präsentation</vt:lpstr>
      <vt:lpstr>PowerPoint-Präsentation</vt:lpstr>
      <vt:lpstr>Folientitel auf 1 oder 2 Zeilen Beispiel Referentenliste mit Foto</vt:lpstr>
      <vt:lpstr>Folientitel auf 1 oder 2 Zeilen Beispiel Referenten-CV</vt:lpstr>
      <vt:lpstr>Beispiel Kapiteltitel auf 2 Zeilen</vt:lpstr>
      <vt:lpstr>Beispiel Tabelle</vt:lpstr>
      <vt:lpstr>Beispiel Balkendiagramm</vt:lpstr>
      <vt:lpstr>Beispiel Kreisdiagramm</vt:lpstr>
      <vt:lpstr>Beispiel Liniendiagramm</vt:lpstr>
      <vt:lpstr>PowerPoint-Präsentation</vt:lpstr>
      <vt:lpstr>PowerPoint-Präsentation</vt:lpstr>
    </vt:vector>
  </TitlesOfParts>
  <Company>Stadt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Haupttitel der Präsentation</dc:title>
  <dc:creator>Stofer Silja (SWZ)</dc:creator>
  <cp:lastModifiedBy>Iris Schmid (swzischmi)</cp:lastModifiedBy>
  <cp:revision>6</cp:revision>
  <dcterms:created xsi:type="dcterms:W3CDTF">2017-05-07T16:34:36Z</dcterms:created>
  <dcterms:modified xsi:type="dcterms:W3CDTF">2018-07-06T19:45:54Z</dcterms:modified>
</cp:coreProperties>
</file>